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20"/>
  </p:notesMasterIdLst>
  <p:sldIdLst>
    <p:sldId id="256" r:id="rId3"/>
    <p:sldId id="257" r:id="rId4"/>
    <p:sldId id="293" r:id="rId5"/>
    <p:sldId id="294" r:id="rId6"/>
    <p:sldId id="296" r:id="rId7"/>
    <p:sldId id="298" r:id="rId8"/>
    <p:sldId id="303" r:id="rId9"/>
    <p:sldId id="304" r:id="rId10"/>
    <p:sldId id="302" r:id="rId11"/>
    <p:sldId id="301" r:id="rId12"/>
    <p:sldId id="300" r:id="rId13"/>
    <p:sldId id="299" r:id="rId14"/>
    <p:sldId id="297" r:id="rId15"/>
    <p:sldId id="305" r:id="rId16"/>
    <p:sldId id="306" r:id="rId17"/>
    <p:sldId id="292" r:id="rId18"/>
    <p:sldId id="287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4"/>
    <p:restoredTop sz="75489" autoAdjust="0"/>
  </p:normalViewPr>
  <p:slideViewPr>
    <p:cSldViewPr snapToGrid="0" snapToObjects="1">
      <p:cViewPr varScale="1">
        <p:scale>
          <a:sx n="88" d="100"/>
          <a:sy n="88" d="100"/>
        </p:scale>
        <p:origin x="16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087EF-0553-42DF-893A-91C634DE6385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0F0D5-052A-4191-8EA4-C346C2E573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36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675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2458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966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589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727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4986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5459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20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96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647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3335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4909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9775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347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8467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970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53616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133291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29" y="5296636"/>
            <a:ext cx="3252987" cy="9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84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08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137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6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8745415" y="3750408"/>
            <a:ext cx="3680069" cy="36800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Kenniskiem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Hoofdstuk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27432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/>
              <a:t>Titel Kenniskiem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/>
              <a:t>Titel hoofdstuk</a:t>
            </a:r>
          </a:p>
        </p:txBody>
      </p:sp>
    </p:spTree>
    <p:extLst>
      <p:ext uri="{BB962C8B-B14F-4D97-AF65-F5344CB8AC3E}">
        <p14:creationId xmlns:p14="http://schemas.microsoft.com/office/powerpoint/2010/main" val="58681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22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20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7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07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13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77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34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FA54-F40C-8041-B70B-973F0B56D9B8}" type="datetimeFigureOut">
              <a:rPr lang="nl-NL" smtClean="0"/>
              <a:t>6-11-2018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12C79-C462-234E-A35C-93AED18ADB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24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2C0E-B441-429A-A2E5-A434B4231498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45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Begroten</a:t>
            </a:r>
            <a:r>
              <a:rPr lang="en-US" dirty="0"/>
              <a:t>, </a:t>
            </a:r>
            <a:r>
              <a:rPr lang="en-US" dirty="0" err="1"/>
              <a:t>offreren</a:t>
            </a:r>
            <a:r>
              <a:rPr lang="en-US" dirty="0"/>
              <a:t>, </a:t>
            </a:r>
            <a:r>
              <a:rPr lang="en-US" dirty="0" err="1"/>
              <a:t>werkplanning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Begroten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nacalculeren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8275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6.3 </a:t>
            </a:r>
            <a:r>
              <a:rPr lang="en-US" dirty="0" err="1"/>
              <a:t>Gegevens</a:t>
            </a:r>
            <a:r>
              <a:rPr lang="en-US" dirty="0"/>
              <a:t> </a:t>
            </a:r>
            <a:r>
              <a:rPr lang="en-US" dirty="0" err="1"/>
              <a:t>invoeren</a:t>
            </a:r>
            <a:r>
              <a:rPr lang="en-US" dirty="0"/>
              <a:t> in Excel</a:t>
            </a: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1"/>
            <a:ext cx="3171092" cy="267188"/>
          </a:xfrm>
        </p:spPr>
        <p:txBody>
          <a:bodyPr/>
          <a:lstStyle/>
          <a:p>
            <a:r>
              <a:rPr lang="en-US" dirty="0" err="1"/>
              <a:t>Begroten</a:t>
            </a:r>
            <a:r>
              <a:rPr lang="en-US" dirty="0"/>
              <a:t>, </a:t>
            </a:r>
            <a:r>
              <a:rPr lang="en-US" dirty="0" err="1"/>
              <a:t>offreren</a:t>
            </a:r>
            <a:r>
              <a:rPr lang="en-US" dirty="0"/>
              <a:t>, </a:t>
            </a:r>
            <a:r>
              <a:rPr lang="en-US" dirty="0" err="1"/>
              <a:t>werkplanning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Begroten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nacalculeren</a:t>
            </a:r>
            <a:endParaRPr lang="nl-NL" dirty="0"/>
          </a:p>
        </p:txBody>
      </p:sp>
      <p:pic>
        <p:nvPicPr>
          <p:cNvPr id="5" name="Tijdelijke aanduiding voor inhoud 4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xmlns="" id="{282955AF-11D2-452A-A25B-EFA8D38ED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6501" y="1906859"/>
            <a:ext cx="6511147" cy="3492735"/>
          </a:xfrm>
        </p:spPr>
      </p:pic>
    </p:spTree>
    <p:extLst>
      <p:ext uri="{BB962C8B-B14F-4D97-AF65-F5344CB8AC3E}">
        <p14:creationId xmlns:p14="http://schemas.microsoft.com/office/powerpoint/2010/main" val="353011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6.3 </a:t>
            </a:r>
            <a:r>
              <a:rPr lang="en-US" dirty="0" err="1"/>
              <a:t>Gegevens</a:t>
            </a:r>
            <a:r>
              <a:rPr lang="en-US" dirty="0"/>
              <a:t> </a:t>
            </a:r>
            <a:r>
              <a:rPr lang="en-US" dirty="0" err="1"/>
              <a:t>invoeren</a:t>
            </a:r>
            <a:r>
              <a:rPr lang="en-US" dirty="0"/>
              <a:t> in Excel</a:t>
            </a: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1"/>
            <a:ext cx="3171092" cy="267188"/>
          </a:xfrm>
        </p:spPr>
        <p:txBody>
          <a:bodyPr/>
          <a:lstStyle/>
          <a:p>
            <a:r>
              <a:rPr lang="en-US" dirty="0" err="1"/>
              <a:t>Begroten</a:t>
            </a:r>
            <a:r>
              <a:rPr lang="en-US" dirty="0"/>
              <a:t>, </a:t>
            </a:r>
            <a:r>
              <a:rPr lang="en-US" dirty="0" err="1"/>
              <a:t>offreren</a:t>
            </a:r>
            <a:r>
              <a:rPr lang="en-US" dirty="0"/>
              <a:t>, </a:t>
            </a:r>
            <a:r>
              <a:rPr lang="en-US" dirty="0" err="1"/>
              <a:t>werkplanning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Begroten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nacalculeren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3A45BDC8-A2C5-4624-8064-6444914E5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/>
              <a:t>Invoeren staartkosten / indirecte kosten</a:t>
            </a:r>
          </a:p>
          <a:p>
            <a:r>
              <a:rPr lang="nl-NL" dirty="0"/>
              <a:t>Grote ondernemingen zichtbaar in de begroting</a:t>
            </a:r>
          </a:p>
          <a:p>
            <a:r>
              <a:rPr lang="nl-NL" dirty="0"/>
              <a:t>Kleine ondernemingen opslag percentage arbeidsuurtarief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7820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6.3 </a:t>
            </a:r>
            <a:r>
              <a:rPr lang="en-US" dirty="0" err="1"/>
              <a:t>Gegevens</a:t>
            </a:r>
            <a:r>
              <a:rPr lang="en-US" dirty="0"/>
              <a:t> </a:t>
            </a:r>
            <a:r>
              <a:rPr lang="en-US" dirty="0" err="1"/>
              <a:t>invoeren</a:t>
            </a:r>
            <a:r>
              <a:rPr lang="en-US" dirty="0"/>
              <a:t> in Excel</a:t>
            </a: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1"/>
            <a:ext cx="3171092" cy="267188"/>
          </a:xfrm>
        </p:spPr>
        <p:txBody>
          <a:bodyPr/>
          <a:lstStyle/>
          <a:p>
            <a:r>
              <a:rPr lang="en-US" dirty="0" err="1"/>
              <a:t>Begroten</a:t>
            </a:r>
            <a:r>
              <a:rPr lang="en-US" dirty="0"/>
              <a:t>, </a:t>
            </a:r>
            <a:r>
              <a:rPr lang="en-US" dirty="0" err="1"/>
              <a:t>offreren</a:t>
            </a:r>
            <a:r>
              <a:rPr lang="en-US" dirty="0"/>
              <a:t>, </a:t>
            </a:r>
            <a:r>
              <a:rPr lang="en-US" dirty="0" err="1"/>
              <a:t>werkplanning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Begroten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nacalculeren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3A45BDC8-A2C5-4624-8064-6444914E5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/>
              <a:t>Belasting Toegevoegde Waarde (BTW)</a:t>
            </a:r>
          </a:p>
          <a:p>
            <a:r>
              <a:rPr lang="nl-NL" dirty="0"/>
              <a:t>In Nederland gelden er twee belastingtarieven: het hoge tarief van 21% en het lage tarief van 9%</a:t>
            </a:r>
          </a:p>
          <a:p>
            <a:r>
              <a:rPr lang="nl-NL" dirty="0"/>
              <a:t>Arbeidskosten en machinekosten 21%</a:t>
            </a:r>
          </a:p>
          <a:p>
            <a:r>
              <a:rPr lang="nl-NL" dirty="0"/>
              <a:t>Materiaalkosten dode materialen 21%</a:t>
            </a:r>
          </a:p>
          <a:p>
            <a:r>
              <a:rPr lang="nl-NL" dirty="0"/>
              <a:t>Materiaalkosten levende materialen 9% (hieronder valt beplanting, gazon, graszaad en overige zaden)</a:t>
            </a:r>
          </a:p>
        </p:txBody>
      </p:sp>
    </p:spTree>
    <p:extLst>
      <p:ext uri="{BB962C8B-B14F-4D97-AF65-F5344CB8AC3E}">
        <p14:creationId xmlns:p14="http://schemas.microsoft.com/office/powerpoint/2010/main" val="1634896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6.3 </a:t>
            </a:r>
            <a:r>
              <a:rPr lang="en-US" dirty="0" err="1"/>
              <a:t>Gegevens</a:t>
            </a:r>
            <a:r>
              <a:rPr lang="en-US" dirty="0"/>
              <a:t> </a:t>
            </a:r>
            <a:r>
              <a:rPr lang="en-US" dirty="0" err="1"/>
              <a:t>invoeren</a:t>
            </a:r>
            <a:r>
              <a:rPr lang="en-US" dirty="0"/>
              <a:t> in Excel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err="1"/>
              <a:t>Meerwerk</a:t>
            </a:r>
            <a:endParaRPr lang="en-US" sz="3200" b="1" dirty="0"/>
          </a:p>
          <a:p>
            <a:r>
              <a:rPr lang="en-US" dirty="0" err="1"/>
              <a:t>Werkzaamheden</a:t>
            </a:r>
            <a:r>
              <a:rPr lang="en-US" dirty="0"/>
              <a:t> die extra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in de </a:t>
            </a:r>
            <a:r>
              <a:rPr lang="en-US" dirty="0" err="1"/>
              <a:t>opdracht</a:t>
            </a:r>
            <a:r>
              <a:rPr lang="en-US" dirty="0"/>
              <a:t> </a:t>
            </a:r>
            <a:r>
              <a:rPr lang="en-US" dirty="0" err="1"/>
              <a:t>beschreven</a:t>
            </a:r>
            <a:r>
              <a:rPr lang="en-US" dirty="0"/>
              <a:t> </a:t>
            </a:r>
            <a:r>
              <a:rPr lang="en-US" dirty="0" err="1"/>
              <a:t>zijn</a:t>
            </a:r>
            <a:endParaRPr lang="en-US" dirty="0"/>
          </a:p>
          <a:p>
            <a:r>
              <a:rPr lang="en-US" dirty="0" err="1"/>
              <a:t>Eerst</a:t>
            </a:r>
            <a:r>
              <a:rPr lang="en-US" dirty="0"/>
              <a:t> </a:t>
            </a:r>
            <a:r>
              <a:rPr lang="en-US" dirty="0" err="1"/>
              <a:t>overleg</a:t>
            </a:r>
            <a:r>
              <a:rPr lang="en-US" dirty="0"/>
              <a:t> </a:t>
            </a:r>
            <a:r>
              <a:rPr lang="en-US" dirty="0" err="1"/>
              <a:t>opdrachtgever</a:t>
            </a:r>
            <a:endParaRPr lang="en-US" dirty="0"/>
          </a:p>
          <a:p>
            <a:r>
              <a:rPr lang="en-US" dirty="0" err="1" smtClean="0"/>
              <a:t>Indien</a:t>
            </a:r>
            <a:r>
              <a:rPr lang="en-US" dirty="0" smtClean="0"/>
              <a:t> </a:t>
            </a:r>
            <a:r>
              <a:rPr lang="en-US" dirty="0" err="1" smtClean="0"/>
              <a:t>beiden</a:t>
            </a:r>
            <a:r>
              <a:rPr lang="en-US" dirty="0" smtClean="0"/>
              <a:t> </a:t>
            </a:r>
            <a:r>
              <a:rPr lang="en-US" dirty="0" err="1" smtClean="0"/>
              <a:t>akkoord</a:t>
            </a:r>
            <a:r>
              <a:rPr lang="en-US" dirty="0" smtClean="0"/>
              <a:t>: </a:t>
            </a:r>
            <a:r>
              <a:rPr lang="en-US" dirty="0" err="1"/>
              <a:t>bevestigen</a:t>
            </a:r>
            <a:r>
              <a:rPr lang="en-US" dirty="0"/>
              <a:t> 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getekende</a:t>
            </a:r>
            <a:r>
              <a:rPr lang="en-US" dirty="0"/>
              <a:t> </a:t>
            </a:r>
            <a:r>
              <a:rPr lang="en-US" dirty="0" err="1"/>
              <a:t>opdrachtbevestiging</a:t>
            </a:r>
            <a:endParaRPr lang="en-US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1"/>
            <a:ext cx="3171092" cy="267188"/>
          </a:xfrm>
        </p:spPr>
        <p:txBody>
          <a:bodyPr/>
          <a:lstStyle/>
          <a:p>
            <a:r>
              <a:rPr lang="en-US" dirty="0" err="1"/>
              <a:t>Begroten</a:t>
            </a:r>
            <a:r>
              <a:rPr lang="en-US" dirty="0"/>
              <a:t>, </a:t>
            </a:r>
            <a:r>
              <a:rPr lang="en-US" dirty="0" err="1"/>
              <a:t>offreren</a:t>
            </a:r>
            <a:r>
              <a:rPr lang="en-US" dirty="0"/>
              <a:t>, </a:t>
            </a:r>
            <a:r>
              <a:rPr lang="en-US" dirty="0" err="1"/>
              <a:t>werkplanning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Begroten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nacalculeren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1375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6.4 </a:t>
            </a:r>
            <a:r>
              <a:rPr lang="en-US" dirty="0" err="1"/>
              <a:t>Bedrijfsregistratie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nacalculatie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err="1"/>
              <a:t>Waarom</a:t>
            </a:r>
            <a:r>
              <a:rPr lang="en-US" b="1" dirty="0"/>
              <a:t> </a:t>
            </a:r>
            <a:r>
              <a:rPr lang="en-US" b="1" dirty="0" err="1"/>
              <a:t>een</a:t>
            </a:r>
            <a:r>
              <a:rPr lang="en-US" b="1" dirty="0"/>
              <a:t> </a:t>
            </a:r>
            <a:r>
              <a:rPr lang="en-US" b="1" dirty="0" err="1"/>
              <a:t>projectadministratie</a:t>
            </a:r>
            <a:r>
              <a:rPr lang="en-US" b="1" dirty="0"/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err="1"/>
              <a:t>Opzet</a:t>
            </a:r>
            <a:r>
              <a:rPr lang="en-US" b="1" dirty="0"/>
              <a:t> </a:t>
            </a:r>
            <a:r>
              <a:rPr lang="en-US" b="1" dirty="0" err="1"/>
              <a:t>projectadministratie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Doel </a:t>
            </a:r>
            <a:r>
              <a:rPr lang="en-US" dirty="0" err="1"/>
              <a:t>bepalen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err="1"/>
              <a:t>Algemene</a:t>
            </a:r>
            <a:r>
              <a:rPr lang="en-US" dirty="0"/>
              <a:t> </a:t>
            </a:r>
            <a:r>
              <a:rPr lang="en-US" dirty="0" err="1"/>
              <a:t>informatie</a:t>
            </a:r>
            <a:r>
              <a:rPr lang="en-US" dirty="0"/>
              <a:t>; </a:t>
            </a:r>
            <a:r>
              <a:rPr lang="en-US" dirty="0" err="1"/>
              <a:t>o.a.</a:t>
            </a:r>
            <a:r>
              <a:rPr lang="en-US" dirty="0"/>
              <a:t> </a:t>
            </a:r>
            <a:r>
              <a:rPr lang="en-US" dirty="0" err="1"/>
              <a:t>gegevens</a:t>
            </a:r>
            <a:r>
              <a:rPr lang="en-US" dirty="0"/>
              <a:t> </a:t>
            </a:r>
            <a:r>
              <a:rPr lang="en-US" dirty="0" err="1"/>
              <a:t>opdrachtgever</a:t>
            </a:r>
            <a:r>
              <a:rPr lang="en-US" dirty="0"/>
              <a:t>, </a:t>
            </a:r>
            <a:r>
              <a:rPr lang="en-US" dirty="0" err="1"/>
              <a:t>projectgegevens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err="1"/>
              <a:t>Vaktechnische</a:t>
            </a:r>
            <a:r>
              <a:rPr lang="en-US" dirty="0"/>
              <a:t> </a:t>
            </a:r>
            <a:r>
              <a:rPr lang="en-US" dirty="0" err="1"/>
              <a:t>informatie</a:t>
            </a:r>
            <a:r>
              <a:rPr lang="en-US" dirty="0"/>
              <a:t>; </a:t>
            </a:r>
            <a:r>
              <a:rPr lang="en-US" dirty="0" err="1"/>
              <a:t>o.a.</a:t>
            </a:r>
            <a:r>
              <a:rPr lang="en-US" dirty="0"/>
              <a:t> </a:t>
            </a:r>
            <a:r>
              <a:rPr lang="en-US" dirty="0" err="1"/>
              <a:t>tekeningen</a:t>
            </a:r>
            <a:r>
              <a:rPr lang="en-US" dirty="0"/>
              <a:t>, </a:t>
            </a:r>
            <a:r>
              <a:rPr lang="en-US" dirty="0" err="1"/>
              <a:t>werkomschrijving</a:t>
            </a:r>
            <a:r>
              <a:rPr lang="en-US" dirty="0"/>
              <a:t>, </a:t>
            </a:r>
            <a:r>
              <a:rPr lang="en-US" dirty="0" err="1"/>
              <a:t>materiaalstaten</a:t>
            </a:r>
            <a:r>
              <a:rPr lang="en-US" dirty="0"/>
              <a:t>, </a:t>
            </a:r>
            <a:r>
              <a:rPr lang="en-US" dirty="0" err="1"/>
              <a:t>specifieke</a:t>
            </a:r>
            <a:r>
              <a:rPr lang="en-US" dirty="0"/>
              <a:t> </a:t>
            </a:r>
            <a:r>
              <a:rPr lang="en-US" dirty="0" err="1"/>
              <a:t>garantiebepalingen</a:t>
            </a:r>
            <a:r>
              <a:rPr lang="en-US" dirty="0"/>
              <a:t>, </a:t>
            </a:r>
            <a:r>
              <a:rPr lang="en-US" dirty="0" err="1"/>
              <a:t>leveringstermijnen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err="1"/>
              <a:t>Productiegegevens</a:t>
            </a:r>
            <a:r>
              <a:rPr lang="en-US" dirty="0"/>
              <a:t>;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gegevens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de </a:t>
            </a:r>
            <a:r>
              <a:rPr lang="en-US" dirty="0" err="1"/>
              <a:t>begroting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err="1"/>
              <a:t>Arbeid</a:t>
            </a:r>
            <a:r>
              <a:rPr lang="en-US" dirty="0"/>
              <a:t>, machines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materialen</a:t>
            </a:r>
            <a:r>
              <a:rPr lang="en-US" dirty="0"/>
              <a:t>; </a:t>
            </a:r>
            <a:r>
              <a:rPr lang="en-US" dirty="0" err="1"/>
              <a:t>werkelijke</a:t>
            </a:r>
            <a:r>
              <a:rPr lang="en-US" dirty="0"/>
              <a:t> </a:t>
            </a:r>
            <a:r>
              <a:rPr lang="en-US" dirty="0" err="1"/>
              <a:t>arbeidsuren</a:t>
            </a:r>
            <a:r>
              <a:rPr lang="en-US" dirty="0"/>
              <a:t>, </a:t>
            </a:r>
            <a:r>
              <a:rPr lang="en-US" dirty="0" err="1"/>
              <a:t>gebruikte</a:t>
            </a:r>
            <a:r>
              <a:rPr lang="en-US" dirty="0"/>
              <a:t> machines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materialen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err="1"/>
              <a:t>Overige</a:t>
            </a:r>
            <a:r>
              <a:rPr lang="en-US" dirty="0"/>
              <a:t> </a:t>
            </a:r>
            <a:r>
              <a:rPr lang="en-US" dirty="0" err="1"/>
              <a:t>productiegegevens</a:t>
            </a:r>
            <a:r>
              <a:rPr lang="en-US" dirty="0"/>
              <a:t>; </a:t>
            </a:r>
            <a:r>
              <a:rPr lang="en-US" dirty="0" err="1"/>
              <a:t>registratie</a:t>
            </a:r>
            <a:r>
              <a:rPr lang="en-US" dirty="0"/>
              <a:t> </a:t>
            </a:r>
            <a:r>
              <a:rPr lang="en-US" dirty="0" err="1"/>
              <a:t>inzet</a:t>
            </a:r>
            <a:r>
              <a:rPr lang="en-US" dirty="0"/>
              <a:t> </a:t>
            </a:r>
            <a:r>
              <a:rPr lang="en-US" dirty="0" err="1"/>
              <a:t>transportmidelen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verwerking</a:t>
            </a:r>
            <a:r>
              <a:rPr lang="en-US" dirty="0"/>
              <a:t> van </a:t>
            </a:r>
            <a:r>
              <a:rPr lang="en-US" dirty="0" err="1"/>
              <a:t>afval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1"/>
            <a:ext cx="3171092" cy="267188"/>
          </a:xfrm>
        </p:spPr>
        <p:txBody>
          <a:bodyPr/>
          <a:lstStyle/>
          <a:p>
            <a:r>
              <a:rPr lang="en-US" dirty="0" err="1"/>
              <a:t>Begroten</a:t>
            </a:r>
            <a:r>
              <a:rPr lang="en-US" dirty="0"/>
              <a:t>, </a:t>
            </a:r>
            <a:r>
              <a:rPr lang="en-US" dirty="0" err="1"/>
              <a:t>offreren</a:t>
            </a:r>
            <a:r>
              <a:rPr lang="en-US" dirty="0"/>
              <a:t>, </a:t>
            </a:r>
            <a:r>
              <a:rPr lang="en-US" dirty="0" err="1"/>
              <a:t>werkplanning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Begroten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nacalculeren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7465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6.4 </a:t>
            </a:r>
            <a:r>
              <a:rPr lang="en-US" dirty="0" err="1"/>
              <a:t>Bedrijfsregistratie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nacalculatie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lvl="1" indent="0">
              <a:lnSpc>
                <a:spcPct val="110000"/>
              </a:lnSpc>
              <a:buNone/>
            </a:pPr>
            <a:r>
              <a:rPr lang="en-US" b="1" dirty="0" err="1"/>
              <a:t>Werkwijze</a:t>
            </a:r>
            <a:r>
              <a:rPr lang="en-US" b="1" dirty="0"/>
              <a:t> </a:t>
            </a:r>
            <a:r>
              <a:rPr lang="en-US" b="1" dirty="0" err="1"/>
              <a:t>bijhouden</a:t>
            </a:r>
            <a:r>
              <a:rPr lang="en-US" b="1" dirty="0"/>
              <a:t> </a:t>
            </a:r>
            <a:r>
              <a:rPr lang="en-US" b="1" dirty="0" err="1"/>
              <a:t>projectadministratie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en-US" dirty="0" err="1"/>
              <a:t>Invullen</a:t>
            </a:r>
            <a:r>
              <a:rPr lang="en-US" dirty="0"/>
              <a:t> </a:t>
            </a:r>
            <a:r>
              <a:rPr lang="en-US" dirty="0" err="1"/>
              <a:t>werkbrief</a:t>
            </a:r>
            <a:r>
              <a:rPr lang="en-US" dirty="0"/>
              <a:t> door </a:t>
            </a:r>
            <a:r>
              <a:rPr lang="en-US" dirty="0" err="1"/>
              <a:t>werknemers</a:t>
            </a:r>
            <a:r>
              <a:rPr lang="en-US" dirty="0"/>
              <a:t>: </a:t>
            </a:r>
            <a:r>
              <a:rPr lang="en-US" dirty="0" err="1"/>
              <a:t>gewerkte</a:t>
            </a:r>
            <a:r>
              <a:rPr lang="en-US" dirty="0"/>
              <a:t> </a:t>
            </a:r>
            <a:r>
              <a:rPr lang="en-US" dirty="0" err="1"/>
              <a:t>uren</a:t>
            </a:r>
            <a:r>
              <a:rPr lang="en-US" dirty="0"/>
              <a:t>, </a:t>
            </a:r>
            <a:r>
              <a:rPr lang="en-US" dirty="0" err="1"/>
              <a:t>gebruikte</a:t>
            </a:r>
            <a:r>
              <a:rPr lang="en-US" dirty="0"/>
              <a:t> machines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uren</a:t>
            </a:r>
            <a:r>
              <a:rPr lang="en-US" dirty="0"/>
              <a:t> machines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hoeveelheid</a:t>
            </a:r>
            <a:r>
              <a:rPr lang="en-US" dirty="0"/>
              <a:t> </a:t>
            </a:r>
            <a:r>
              <a:rPr lang="en-US" dirty="0" err="1"/>
              <a:t>verbruikte</a:t>
            </a:r>
            <a:r>
              <a:rPr lang="en-US" dirty="0"/>
              <a:t> </a:t>
            </a:r>
            <a:r>
              <a:rPr lang="en-US" dirty="0" err="1"/>
              <a:t>materialen</a:t>
            </a: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en-US" b="1" dirty="0" err="1"/>
              <a:t>Nacalculatie</a:t>
            </a:r>
            <a:r>
              <a:rPr lang="en-US" b="1" dirty="0"/>
              <a:t> </a:t>
            </a:r>
            <a:r>
              <a:rPr lang="en-US" b="1" dirty="0" err="1"/>
              <a:t>opzetten</a:t>
            </a:r>
            <a:r>
              <a:rPr lang="en-US" b="1" dirty="0"/>
              <a:t> in Excel</a:t>
            </a:r>
          </a:p>
          <a:p>
            <a:pPr lvl="1">
              <a:lnSpc>
                <a:spcPct val="110000"/>
              </a:lnSpc>
            </a:pPr>
            <a:r>
              <a:rPr lang="en-US" dirty="0" err="1"/>
              <a:t>Werkelijke</a:t>
            </a:r>
            <a:r>
              <a:rPr lang="en-US" dirty="0"/>
              <a:t> </a:t>
            </a:r>
            <a:r>
              <a:rPr lang="en-US" dirty="0" err="1"/>
              <a:t>kosten</a:t>
            </a:r>
            <a:r>
              <a:rPr lang="en-US" dirty="0"/>
              <a:t> achter </a:t>
            </a:r>
            <a:r>
              <a:rPr lang="en-US" dirty="0" err="1"/>
              <a:t>begrote</a:t>
            </a:r>
            <a:r>
              <a:rPr lang="en-US" dirty="0"/>
              <a:t> </a:t>
            </a:r>
            <a:r>
              <a:rPr lang="en-US" dirty="0" err="1"/>
              <a:t>kosten</a:t>
            </a:r>
            <a:r>
              <a:rPr lang="en-US" dirty="0"/>
              <a:t> </a:t>
            </a:r>
            <a:r>
              <a:rPr lang="en-US" dirty="0" err="1"/>
              <a:t>schrijven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vergelijking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en-US" b="1" dirty="0"/>
              <a:t>ICT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calculatieprogramma’s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en-US" dirty="0" err="1"/>
              <a:t>Calculatieprogramma’s</a:t>
            </a:r>
            <a:r>
              <a:rPr lang="en-US" dirty="0"/>
              <a:t> voor </a:t>
            </a:r>
            <a:r>
              <a:rPr lang="en-US" dirty="0" err="1"/>
              <a:t>groensector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Tablets voor de </a:t>
            </a:r>
            <a:r>
              <a:rPr lang="en-US" dirty="0" err="1"/>
              <a:t>werknemers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1"/>
            <a:ext cx="3171092" cy="267188"/>
          </a:xfrm>
        </p:spPr>
        <p:txBody>
          <a:bodyPr/>
          <a:lstStyle/>
          <a:p>
            <a:r>
              <a:rPr lang="en-US" dirty="0" err="1"/>
              <a:t>Begroten</a:t>
            </a:r>
            <a:r>
              <a:rPr lang="en-US" dirty="0"/>
              <a:t>, </a:t>
            </a:r>
            <a:r>
              <a:rPr lang="en-US" dirty="0" err="1"/>
              <a:t>offreren</a:t>
            </a:r>
            <a:r>
              <a:rPr lang="en-US" dirty="0"/>
              <a:t>, </a:t>
            </a:r>
            <a:r>
              <a:rPr lang="en-US" dirty="0" err="1"/>
              <a:t>werkplanning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Begroten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nacalculeren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6369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6.5 </a:t>
            </a:r>
            <a:r>
              <a:rPr lang="en-US" dirty="0" err="1"/>
              <a:t>Samenvatting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nl-NL" dirty="0" smtClean="0"/>
              <a:t>Excel: rekenprogramma om o.a. begrotingen </a:t>
            </a:r>
            <a:r>
              <a:rPr lang="nl-NL" dirty="0"/>
              <a:t>in te maken.</a:t>
            </a:r>
          </a:p>
          <a:p>
            <a:pPr>
              <a:lnSpc>
                <a:spcPct val="120000"/>
              </a:lnSpc>
            </a:pPr>
            <a:r>
              <a:rPr lang="nl-NL" dirty="0"/>
              <a:t>Vanuit </a:t>
            </a:r>
            <a:r>
              <a:rPr lang="nl-NL" dirty="0" smtClean="0"/>
              <a:t>uitvoeringsplan neem je </a:t>
            </a:r>
            <a:r>
              <a:rPr lang="nl-NL" dirty="0"/>
              <a:t>in </a:t>
            </a:r>
            <a:r>
              <a:rPr lang="nl-NL" dirty="0" smtClean="0"/>
              <a:t>Excel werkblad </a:t>
            </a:r>
            <a:r>
              <a:rPr lang="nl-NL" dirty="0"/>
              <a:t>gegevens over </a:t>
            </a:r>
            <a:r>
              <a:rPr lang="nl-NL" dirty="0" smtClean="0"/>
              <a:t>arbeidskosten</a:t>
            </a:r>
            <a:r>
              <a:rPr lang="nl-NL" dirty="0"/>
              <a:t>, machinekosten en materiaalkosten </a:t>
            </a:r>
            <a:r>
              <a:rPr lang="nl-NL" dirty="0" smtClean="0"/>
              <a:t>over: directe </a:t>
            </a:r>
            <a:r>
              <a:rPr lang="nl-NL" dirty="0"/>
              <a:t>kosten</a:t>
            </a:r>
          </a:p>
          <a:p>
            <a:pPr>
              <a:lnSpc>
                <a:spcPct val="120000"/>
              </a:lnSpc>
            </a:pPr>
            <a:r>
              <a:rPr lang="nl-NL" dirty="0"/>
              <a:t>Grote ondernemingen voeren ook </a:t>
            </a:r>
            <a:r>
              <a:rPr lang="nl-NL" dirty="0" smtClean="0"/>
              <a:t>indirecte </a:t>
            </a:r>
            <a:r>
              <a:rPr lang="nl-NL" dirty="0"/>
              <a:t>kosten of staartkosten zichtbaar op in </a:t>
            </a:r>
            <a:r>
              <a:rPr lang="nl-NL" dirty="0" smtClean="0"/>
              <a:t>begroting</a:t>
            </a:r>
            <a:r>
              <a:rPr lang="nl-NL" dirty="0"/>
              <a:t>. Kleinere bedrijven verwerken </a:t>
            </a:r>
            <a:r>
              <a:rPr lang="nl-NL" dirty="0" smtClean="0"/>
              <a:t>indirecte </a:t>
            </a:r>
            <a:r>
              <a:rPr lang="nl-NL" dirty="0"/>
              <a:t>kosten in </a:t>
            </a:r>
            <a:r>
              <a:rPr lang="nl-NL" dirty="0" smtClean="0"/>
              <a:t>arbeidsuurtarief</a:t>
            </a:r>
            <a:r>
              <a:rPr lang="nl-NL" dirty="0"/>
              <a:t>.</a:t>
            </a:r>
          </a:p>
          <a:p>
            <a:pPr>
              <a:lnSpc>
                <a:spcPct val="120000"/>
              </a:lnSpc>
            </a:pPr>
            <a:r>
              <a:rPr lang="nl-NL" dirty="0" smtClean="0"/>
              <a:t>Tijdens uitvoering project precies bijhouden:</a:t>
            </a:r>
          </a:p>
          <a:p>
            <a:pPr lvl="1">
              <a:lnSpc>
                <a:spcPct val="120000"/>
              </a:lnSpc>
            </a:pPr>
            <a:r>
              <a:rPr lang="nl-NL" dirty="0" smtClean="0"/>
              <a:t>hoe </a:t>
            </a:r>
            <a:r>
              <a:rPr lang="nl-NL" dirty="0"/>
              <a:t>lang </a:t>
            </a:r>
            <a:r>
              <a:rPr lang="nl-NL" dirty="0" smtClean="0"/>
              <a:t>bezig</a:t>
            </a:r>
          </a:p>
          <a:p>
            <a:pPr lvl="1">
              <a:lnSpc>
                <a:spcPct val="120000"/>
              </a:lnSpc>
            </a:pPr>
            <a:r>
              <a:rPr lang="nl-NL" dirty="0" smtClean="0"/>
              <a:t>welke </a:t>
            </a:r>
            <a:r>
              <a:rPr lang="nl-NL" dirty="0"/>
              <a:t>machines </a:t>
            </a:r>
            <a:r>
              <a:rPr lang="nl-NL" dirty="0" smtClean="0"/>
              <a:t>hoe </a:t>
            </a:r>
            <a:r>
              <a:rPr lang="nl-NL" dirty="0"/>
              <a:t>lang </a:t>
            </a:r>
            <a:r>
              <a:rPr lang="nl-NL" dirty="0" smtClean="0"/>
              <a:t>ingezet </a:t>
            </a:r>
          </a:p>
          <a:p>
            <a:pPr lvl="1">
              <a:lnSpc>
                <a:spcPct val="120000"/>
              </a:lnSpc>
            </a:pPr>
            <a:r>
              <a:rPr lang="nl-NL" dirty="0" smtClean="0"/>
              <a:t>welke </a:t>
            </a:r>
            <a:r>
              <a:rPr lang="nl-NL" dirty="0"/>
              <a:t>en hoeveel materialen </a:t>
            </a:r>
            <a:r>
              <a:rPr lang="nl-NL" dirty="0" smtClean="0"/>
              <a:t>verbruikt </a:t>
            </a:r>
          </a:p>
          <a:p>
            <a:pPr>
              <a:lnSpc>
                <a:spcPct val="120000"/>
              </a:lnSpc>
            </a:pPr>
            <a:r>
              <a:rPr lang="nl-NL" dirty="0" smtClean="0"/>
              <a:t>Deze </a:t>
            </a:r>
            <a:r>
              <a:rPr lang="nl-NL" dirty="0"/>
              <a:t>gegevens worden geschreven op werkbriefjes of digitaal ingevoerd. Na afloop </a:t>
            </a:r>
            <a:r>
              <a:rPr lang="nl-NL" dirty="0" smtClean="0"/>
              <a:t>nacalculatie: vergelijken werkelijke </a:t>
            </a:r>
            <a:r>
              <a:rPr lang="nl-NL" dirty="0"/>
              <a:t>kosten </a:t>
            </a:r>
            <a:r>
              <a:rPr lang="nl-NL" dirty="0" smtClean="0"/>
              <a:t>met begrote </a:t>
            </a:r>
            <a:r>
              <a:rPr lang="nl-NL" dirty="0"/>
              <a:t>kosten.  </a:t>
            </a:r>
          </a:p>
          <a:p>
            <a:pPr marL="0" indent="0">
              <a:lnSpc>
                <a:spcPct val="120000"/>
              </a:lnSpc>
              <a:buNone/>
            </a:pP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1"/>
            <a:ext cx="3171092" cy="267188"/>
          </a:xfrm>
        </p:spPr>
        <p:txBody>
          <a:bodyPr/>
          <a:lstStyle/>
          <a:p>
            <a:r>
              <a:rPr lang="en-US" dirty="0" err="1"/>
              <a:t>Begroten</a:t>
            </a:r>
            <a:r>
              <a:rPr lang="en-US" dirty="0"/>
              <a:t>, </a:t>
            </a:r>
            <a:r>
              <a:rPr lang="en-US" dirty="0" err="1"/>
              <a:t>offreren</a:t>
            </a:r>
            <a:r>
              <a:rPr lang="en-US" dirty="0"/>
              <a:t>, </a:t>
            </a:r>
            <a:r>
              <a:rPr lang="en-US" dirty="0" err="1"/>
              <a:t>werkplanning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Begroten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nacalculeren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7076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Stellingen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STELLING </a:t>
            </a:r>
            <a:r>
              <a:rPr lang="nl-NL" dirty="0" smtClean="0"/>
              <a:t>1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Tablets aan de werknemers geven heeft </a:t>
            </a:r>
            <a:r>
              <a:rPr lang="nl-NL"/>
              <a:t>twee </a:t>
            </a:r>
            <a:r>
              <a:rPr lang="nl-NL" smtClean="0"/>
              <a:t>kanten, </a:t>
            </a:r>
            <a:r>
              <a:rPr lang="nl-NL" dirty="0"/>
              <a:t>toch?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STELLING </a:t>
            </a:r>
            <a:r>
              <a:rPr lang="nl-NL" dirty="0" smtClean="0"/>
              <a:t>2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Een begroting maken is veel werk. Het is veel makkelijker om volgens een vaste aanneemsom te </a:t>
            </a:r>
            <a:r>
              <a:rPr lang="nl-NL" dirty="0" smtClean="0"/>
              <a:t>werken.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1"/>
            <a:ext cx="3206262" cy="267188"/>
          </a:xfrm>
        </p:spPr>
        <p:txBody>
          <a:bodyPr/>
          <a:lstStyle/>
          <a:p>
            <a:r>
              <a:rPr lang="en-US" dirty="0" err="1"/>
              <a:t>Begroten</a:t>
            </a:r>
            <a:r>
              <a:rPr lang="en-US" dirty="0"/>
              <a:t>, </a:t>
            </a:r>
            <a:r>
              <a:rPr lang="en-US" dirty="0" err="1"/>
              <a:t>offreren</a:t>
            </a:r>
            <a:r>
              <a:rPr lang="en-US" dirty="0"/>
              <a:t>, </a:t>
            </a:r>
            <a:r>
              <a:rPr lang="en-US" dirty="0" err="1"/>
              <a:t>werkplanning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Begroten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nacalculeren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44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Begroten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nacalculeren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6.1 </a:t>
            </a:r>
            <a:r>
              <a:rPr lang="en-US" dirty="0" err="1"/>
              <a:t>Oriëntatie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6.2 </a:t>
            </a:r>
            <a:r>
              <a:rPr lang="en-US" dirty="0" err="1"/>
              <a:t>Begroten</a:t>
            </a:r>
            <a:r>
              <a:rPr lang="en-US" dirty="0"/>
              <a:t> met Excel</a:t>
            </a:r>
          </a:p>
          <a:p>
            <a:pPr marL="0" indent="0">
              <a:buNone/>
            </a:pPr>
            <a:r>
              <a:rPr lang="en-US" dirty="0"/>
              <a:t>6.3 </a:t>
            </a:r>
            <a:r>
              <a:rPr lang="en-US" dirty="0" err="1"/>
              <a:t>Gegevens</a:t>
            </a:r>
            <a:r>
              <a:rPr lang="en-US" dirty="0"/>
              <a:t> </a:t>
            </a:r>
            <a:r>
              <a:rPr lang="en-US" dirty="0" err="1"/>
              <a:t>invoeren</a:t>
            </a:r>
            <a:r>
              <a:rPr lang="en-US" dirty="0"/>
              <a:t> in Excel</a:t>
            </a:r>
          </a:p>
          <a:p>
            <a:pPr marL="0" indent="0">
              <a:buNone/>
            </a:pPr>
            <a:r>
              <a:rPr lang="en-US" dirty="0"/>
              <a:t>6.4 </a:t>
            </a:r>
            <a:r>
              <a:rPr lang="en-US" dirty="0" err="1"/>
              <a:t>Bedrijfsregistratie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nacalculatie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6</a:t>
            </a:r>
            <a:r>
              <a:rPr lang="en-US"/>
              <a:t>.5 </a:t>
            </a:r>
            <a:r>
              <a:rPr lang="en-US" dirty="0" err="1"/>
              <a:t>Samenvatting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Stelling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1"/>
            <a:ext cx="3171092" cy="267188"/>
          </a:xfrm>
        </p:spPr>
        <p:txBody>
          <a:bodyPr/>
          <a:lstStyle/>
          <a:p>
            <a:r>
              <a:rPr lang="en-US" dirty="0" err="1"/>
              <a:t>Begroten</a:t>
            </a:r>
            <a:r>
              <a:rPr lang="en-US" dirty="0"/>
              <a:t>, </a:t>
            </a:r>
            <a:r>
              <a:rPr lang="en-US" dirty="0" err="1"/>
              <a:t>offreren</a:t>
            </a:r>
            <a:r>
              <a:rPr lang="en-US" dirty="0"/>
              <a:t>, </a:t>
            </a:r>
            <a:r>
              <a:rPr lang="en-US" dirty="0" err="1"/>
              <a:t>werkplanning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Begroten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nacalculeren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8E4BA59B-26D7-4C9A-8E11-F7D2CD381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144" y="4205013"/>
            <a:ext cx="2943636" cy="1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6.1 </a:t>
            </a:r>
            <a:r>
              <a:rPr lang="en-US" dirty="0" err="1"/>
              <a:t>Oriëntatie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err="1"/>
              <a:t>Als</a:t>
            </a:r>
            <a:r>
              <a:rPr lang="en-US" dirty="0"/>
              <a:t> je </a:t>
            </a:r>
            <a:r>
              <a:rPr lang="en-US" dirty="0" err="1" smtClean="0"/>
              <a:t>inventarisatie</a:t>
            </a:r>
            <a:r>
              <a:rPr lang="en-US" dirty="0" smtClean="0"/>
              <a:t> </a:t>
            </a:r>
            <a:r>
              <a:rPr lang="en-US" dirty="0" err="1"/>
              <a:t>hebt</a:t>
            </a:r>
            <a:r>
              <a:rPr lang="en-US" dirty="0"/>
              <a:t> </a:t>
            </a:r>
            <a:r>
              <a:rPr lang="en-US" dirty="0" err="1"/>
              <a:t>uitgevoerd</a:t>
            </a:r>
            <a:r>
              <a:rPr lang="en-US" dirty="0"/>
              <a:t> en </a:t>
            </a:r>
            <a:r>
              <a:rPr lang="en-US" dirty="0" err="1" smtClean="0"/>
              <a:t>arbeids</a:t>
            </a:r>
            <a:r>
              <a:rPr lang="en-US" dirty="0" smtClean="0"/>
              <a:t>-</a:t>
            </a:r>
            <a:r>
              <a:rPr lang="en-US" dirty="0"/>
              <a:t>, machine- en </a:t>
            </a:r>
            <a:r>
              <a:rPr lang="en-US" dirty="0" err="1"/>
              <a:t>materiaalkosten</a:t>
            </a:r>
            <a:r>
              <a:rPr lang="en-US" dirty="0"/>
              <a:t> </a:t>
            </a:r>
            <a:r>
              <a:rPr lang="en-US" dirty="0" err="1" smtClean="0"/>
              <a:t>hebt</a:t>
            </a:r>
            <a:r>
              <a:rPr lang="en-US" dirty="0" smtClean="0"/>
              <a:t> </a:t>
            </a:r>
            <a:r>
              <a:rPr lang="en-US" dirty="0" err="1" smtClean="0"/>
              <a:t>berekend</a:t>
            </a:r>
            <a:r>
              <a:rPr lang="en-US" dirty="0"/>
              <a:t>, </a:t>
            </a:r>
            <a:r>
              <a:rPr lang="en-US" dirty="0"/>
              <a:t>kun je </a:t>
            </a:r>
            <a:r>
              <a:rPr lang="en-US" dirty="0" err="1" smtClean="0"/>
              <a:t>begroting</a:t>
            </a:r>
            <a:r>
              <a:rPr lang="en-US" dirty="0" smtClean="0"/>
              <a:t> </a:t>
            </a:r>
            <a:r>
              <a:rPr lang="en-US" dirty="0" err="1"/>
              <a:t>opstellen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en-US" dirty="0"/>
              <a:t>Je </a:t>
            </a:r>
            <a:r>
              <a:rPr lang="en-US" dirty="0" err="1"/>
              <a:t>maakt</a:t>
            </a:r>
            <a:r>
              <a:rPr lang="en-US" dirty="0"/>
              <a:t> </a:t>
            </a:r>
            <a:r>
              <a:rPr lang="en-US" dirty="0" err="1"/>
              <a:t>hierbij</a:t>
            </a:r>
            <a:r>
              <a:rPr lang="en-US" dirty="0"/>
              <a:t> </a:t>
            </a:r>
            <a:r>
              <a:rPr lang="en-US" dirty="0" err="1"/>
              <a:t>gebruik</a:t>
            </a:r>
            <a:r>
              <a:rPr lang="en-US" dirty="0"/>
              <a:t> van </a:t>
            </a:r>
            <a:r>
              <a:rPr lang="en-US" dirty="0" smtClean="0"/>
              <a:t>Excel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en-US" dirty="0" err="1"/>
              <a:t>Tijdens</a:t>
            </a:r>
            <a:r>
              <a:rPr lang="en-US" dirty="0"/>
              <a:t> </a:t>
            </a:r>
            <a:r>
              <a:rPr lang="en-US" dirty="0" err="1" smtClean="0"/>
              <a:t>uitvoering</a:t>
            </a:r>
            <a:r>
              <a:rPr lang="en-US" dirty="0" smtClean="0"/>
              <a:t> </a:t>
            </a:r>
            <a:r>
              <a:rPr lang="en-US" dirty="0" err="1" smtClean="0"/>
              <a:t>werkzaamheden</a:t>
            </a:r>
            <a:r>
              <a:rPr lang="en-US" dirty="0" smtClean="0"/>
              <a:t> </a:t>
            </a:r>
            <a:r>
              <a:rPr lang="en-US" dirty="0" err="1"/>
              <a:t>registreer</a:t>
            </a:r>
            <a:r>
              <a:rPr lang="en-US" dirty="0"/>
              <a:t> je </a:t>
            </a:r>
            <a:r>
              <a:rPr lang="en-US" dirty="0" err="1"/>
              <a:t>nauwkeurig</a:t>
            </a:r>
            <a:r>
              <a:rPr lang="en-US" dirty="0"/>
              <a:t> </a:t>
            </a:r>
            <a:r>
              <a:rPr lang="en-US" dirty="0" err="1" smtClean="0"/>
              <a:t>aantal</a:t>
            </a:r>
            <a:r>
              <a:rPr lang="en-US" dirty="0" smtClean="0"/>
              <a:t> </a:t>
            </a:r>
            <a:r>
              <a:rPr lang="en-US" dirty="0" err="1"/>
              <a:t>gewerkte</a:t>
            </a:r>
            <a:r>
              <a:rPr lang="en-US" dirty="0"/>
              <a:t> </a:t>
            </a:r>
            <a:r>
              <a:rPr lang="en-US" dirty="0" err="1"/>
              <a:t>uren</a:t>
            </a:r>
            <a:r>
              <a:rPr lang="en-US" dirty="0"/>
              <a:t> en </a:t>
            </a:r>
            <a:r>
              <a:rPr lang="en-US" dirty="0" err="1"/>
              <a:t>welke</a:t>
            </a:r>
            <a:r>
              <a:rPr lang="en-US" dirty="0"/>
              <a:t> machines en </a:t>
            </a:r>
            <a:r>
              <a:rPr lang="en-US" dirty="0" err="1" smtClean="0"/>
              <a:t>materialen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gebruikt</a:t>
            </a:r>
            <a:r>
              <a:rPr lang="en-US" dirty="0"/>
              <a:t> </a:t>
            </a:r>
            <a:r>
              <a:rPr lang="en-US" dirty="0" err="1"/>
              <a:t>hebt</a:t>
            </a:r>
            <a:r>
              <a:rPr lang="en-US" dirty="0"/>
              <a:t>.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noemen</a:t>
            </a:r>
            <a:r>
              <a:rPr lang="en-US" dirty="0"/>
              <a:t> we </a:t>
            </a:r>
            <a:r>
              <a:rPr lang="en-US" dirty="0" err="1" smtClean="0"/>
              <a:t>bedrijfsregistratie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Bedrijfsregistratie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err="1"/>
              <a:t>belangrijk</a:t>
            </a:r>
            <a:r>
              <a:rPr lang="en-US" dirty="0"/>
              <a:t> voor je </a:t>
            </a:r>
            <a:r>
              <a:rPr lang="en-US" dirty="0" err="1"/>
              <a:t>nacalculatie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Nacalculatie</a:t>
            </a:r>
            <a:r>
              <a:rPr lang="en-US" dirty="0" smtClean="0"/>
              <a:t> </a:t>
            </a:r>
            <a:r>
              <a:rPr lang="en-US" dirty="0"/>
              <a:t>kun je </a:t>
            </a:r>
            <a:r>
              <a:rPr lang="en-US" dirty="0" err="1"/>
              <a:t>vergelijken</a:t>
            </a:r>
            <a:r>
              <a:rPr lang="en-US" dirty="0"/>
              <a:t> met je </a:t>
            </a:r>
            <a:r>
              <a:rPr lang="en-US" dirty="0" err="1"/>
              <a:t>begroting</a:t>
            </a:r>
            <a:r>
              <a:rPr lang="en-US" dirty="0"/>
              <a:t> en </a:t>
            </a:r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 err="1"/>
              <a:t>inzichten</a:t>
            </a:r>
            <a:r>
              <a:rPr lang="en-US" dirty="0"/>
              <a:t> en </a:t>
            </a:r>
            <a:r>
              <a:rPr lang="en-US" dirty="0" err="1"/>
              <a:t>leermomenten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 smtClean="0"/>
              <a:t>opstellen</a:t>
            </a:r>
            <a:r>
              <a:rPr lang="en-US" dirty="0" smtClean="0"/>
              <a:t> </a:t>
            </a:r>
            <a:r>
              <a:rPr lang="en-US" dirty="0" err="1" smtClean="0"/>
              <a:t>volgende</a:t>
            </a:r>
            <a:r>
              <a:rPr lang="en-US" dirty="0" smtClean="0"/>
              <a:t> </a:t>
            </a:r>
            <a:r>
              <a:rPr lang="en-US" dirty="0" err="1" smtClean="0"/>
              <a:t>begroting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1"/>
            <a:ext cx="3171092" cy="267188"/>
          </a:xfrm>
        </p:spPr>
        <p:txBody>
          <a:bodyPr/>
          <a:lstStyle/>
          <a:p>
            <a:r>
              <a:rPr lang="en-US" dirty="0" err="1"/>
              <a:t>Begroten</a:t>
            </a:r>
            <a:r>
              <a:rPr lang="en-US" dirty="0"/>
              <a:t>, </a:t>
            </a:r>
            <a:r>
              <a:rPr lang="en-US" dirty="0" err="1"/>
              <a:t>offreren</a:t>
            </a:r>
            <a:r>
              <a:rPr lang="en-US" dirty="0"/>
              <a:t>, </a:t>
            </a:r>
            <a:r>
              <a:rPr lang="en-US" dirty="0" err="1"/>
              <a:t>werkplanning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Begroten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nacalculeren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117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</a:t>
            </a:r>
            <a:r>
              <a:rPr lang="en-US" dirty="0" err="1"/>
              <a:t>Begroten</a:t>
            </a:r>
            <a:r>
              <a:rPr lang="en-US" dirty="0"/>
              <a:t> met Excel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Excel: </a:t>
            </a:r>
            <a:r>
              <a:rPr lang="en-US" dirty="0" err="1"/>
              <a:t>rekenprogramma</a:t>
            </a:r>
            <a:endParaRPr lang="en-US" dirty="0"/>
          </a:p>
          <a:p>
            <a:r>
              <a:rPr lang="en-US" dirty="0" err="1"/>
              <a:t>Werkblad</a:t>
            </a:r>
            <a:endParaRPr lang="en-US" dirty="0"/>
          </a:p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c</a:t>
            </a:r>
            <a:r>
              <a:rPr lang="en-US" dirty="0" err="1" smtClean="0"/>
              <a:t>el</a:t>
            </a:r>
            <a:r>
              <a:rPr lang="en-US" dirty="0" smtClean="0"/>
              <a:t> </a:t>
            </a:r>
            <a:r>
              <a:rPr lang="en-US" dirty="0"/>
              <a:t>met </a:t>
            </a:r>
            <a:r>
              <a:rPr lang="en-US" dirty="0" err="1" smtClean="0"/>
              <a:t>celeigenschappen</a:t>
            </a:r>
            <a:endParaRPr lang="en-US" dirty="0"/>
          </a:p>
          <a:p>
            <a:r>
              <a:rPr lang="en-US" dirty="0"/>
              <a:t>Rijen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kolommen</a:t>
            </a:r>
            <a:endParaRPr lang="en-US" dirty="0"/>
          </a:p>
          <a:p>
            <a:r>
              <a:rPr lang="en-US" dirty="0" err="1"/>
              <a:t>Formules</a:t>
            </a:r>
            <a:endParaRPr lang="en-US" dirty="0"/>
          </a:p>
          <a:p>
            <a:r>
              <a:rPr lang="en-US" dirty="0" err="1"/>
              <a:t>Reeksen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1"/>
            <a:ext cx="3171092" cy="267188"/>
          </a:xfrm>
        </p:spPr>
        <p:txBody>
          <a:bodyPr/>
          <a:lstStyle/>
          <a:p>
            <a:r>
              <a:rPr lang="en-US" dirty="0" err="1"/>
              <a:t>Begroten</a:t>
            </a:r>
            <a:r>
              <a:rPr lang="en-US" dirty="0"/>
              <a:t>, </a:t>
            </a:r>
            <a:r>
              <a:rPr lang="en-US" dirty="0" err="1"/>
              <a:t>offreren</a:t>
            </a:r>
            <a:r>
              <a:rPr lang="en-US" dirty="0"/>
              <a:t>, </a:t>
            </a:r>
            <a:r>
              <a:rPr lang="en-US" dirty="0" err="1"/>
              <a:t>werkplanning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Begroten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nacalculeren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CEB666A2-4F62-4444-861C-6C49001CF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785" y="3294480"/>
            <a:ext cx="6002013" cy="282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53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6.3 </a:t>
            </a:r>
            <a:r>
              <a:rPr lang="en-US" dirty="0" err="1"/>
              <a:t>Gegevens</a:t>
            </a:r>
            <a:r>
              <a:rPr lang="en-US" dirty="0"/>
              <a:t> </a:t>
            </a:r>
            <a:r>
              <a:rPr lang="en-US" dirty="0" err="1"/>
              <a:t>invoeren</a:t>
            </a:r>
            <a:r>
              <a:rPr lang="en-US" dirty="0"/>
              <a:t> in Excel</a:t>
            </a:r>
            <a:endParaRPr lang="nl-NL" dirty="0"/>
          </a:p>
        </p:txBody>
      </p:sp>
      <p:pic>
        <p:nvPicPr>
          <p:cNvPr id="5" name="Tijdelijke aanduiding voor inhoud 4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xmlns="" id="{D8AB69C3-4FE7-4BF2-90E1-DD8F3985B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6502" y="1885734"/>
            <a:ext cx="6504472" cy="3489154"/>
          </a:xfrm>
        </p:spPr>
      </p:pic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1"/>
            <a:ext cx="3171092" cy="267188"/>
          </a:xfrm>
        </p:spPr>
        <p:txBody>
          <a:bodyPr/>
          <a:lstStyle/>
          <a:p>
            <a:r>
              <a:rPr lang="en-US" dirty="0" err="1"/>
              <a:t>Begroten</a:t>
            </a:r>
            <a:r>
              <a:rPr lang="en-US" dirty="0"/>
              <a:t>, </a:t>
            </a:r>
            <a:r>
              <a:rPr lang="en-US" dirty="0" err="1"/>
              <a:t>offreren</a:t>
            </a:r>
            <a:r>
              <a:rPr lang="en-US" dirty="0"/>
              <a:t>, </a:t>
            </a:r>
            <a:r>
              <a:rPr lang="en-US" dirty="0" err="1"/>
              <a:t>werkplanning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Begroten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nacalculeren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2997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6.3 </a:t>
            </a:r>
            <a:r>
              <a:rPr lang="en-US" dirty="0" err="1"/>
              <a:t>Gegevens</a:t>
            </a:r>
            <a:r>
              <a:rPr lang="en-US" dirty="0"/>
              <a:t> </a:t>
            </a:r>
            <a:r>
              <a:rPr lang="en-US" dirty="0" err="1"/>
              <a:t>invoeren</a:t>
            </a:r>
            <a:r>
              <a:rPr lang="en-US" dirty="0"/>
              <a:t> in Excel</a:t>
            </a: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1"/>
            <a:ext cx="3171092" cy="267188"/>
          </a:xfrm>
        </p:spPr>
        <p:txBody>
          <a:bodyPr/>
          <a:lstStyle/>
          <a:p>
            <a:r>
              <a:rPr lang="en-US" dirty="0" err="1"/>
              <a:t>Begroten</a:t>
            </a:r>
            <a:r>
              <a:rPr lang="en-US" dirty="0"/>
              <a:t>, </a:t>
            </a:r>
            <a:r>
              <a:rPr lang="en-US" dirty="0" err="1"/>
              <a:t>offreren</a:t>
            </a:r>
            <a:r>
              <a:rPr lang="en-US" dirty="0"/>
              <a:t>, </a:t>
            </a:r>
            <a:r>
              <a:rPr lang="en-US" dirty="0" err="1"/>
              <a:t>werkplanning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Begroten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nacalculeren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3A45BDC8-A2C5-4624-8064-6444914E5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nl-NL" sz="3200" b="1" dirty="0"/>
              <a:t>Invoeren directe kosten</a:t>
            </a:r>
          </a:p>
          <a:p>
            <a:r>
              <a:rPr lang="nl-NL" dirty="0"/>
              <a:t>Arbeidskosten</a:t>
            </a:r>
          </a:p>
          <a:p>
            <a:r>
              <a:rPr lang="nl-NL" dirty="0"/>
              <a:t>Machinekosten</a:t>
            </a:r>
          </a:p>
          <a:p>
            <a:r>
              <a:rPr lang="nl-NL" dirty="0"/>
              <a:t>Materiaalkosten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xmlns="" id="{61EA80DB-22F7-44AF-A000-FECF9F098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65348"/>
            <a:ext cx="6566210" cy="15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80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6.3 </a:t>
            </a:r>
            <a:r>
              <a:rPr lang="en-US" dirty="0" err="1"/>
              <a:t>Gegevens</a:t>
            </a:r>
            <a:r>
              <a:rPr lang="en-US" dirty="0"/>
              <a:t> </a:t>
            </a:r>
            <a:r>
              <a:rPr lang="en-US" dirty="0" err="1"/>
              <a:t>invoeren</a:t>
            </a:r>
            <a:r>
              <a:rPr lang="en-US" dirty="0"/>
              <a:t> in Excel</a:t>
            </a: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1"/>
            <a:ext cx="3171092" cy="267188"/>
          </a:xfrm>
        </p:spPr>
        <p:txBody>
          <a:bodyPr/>
          <a:lstStyle/>
          <a:p>
            <a:r>
              <a:rPr lang="en-US" dirty="0" err="1"/>
              <a:t>Begroten</a:t>
            </a:r>
            <a:r>
              <a:rPr lang="en-US" dirty="0"/>
              <a:t>, </a:t>
            </a:r>
            <a:r>
              <a:rPr lang="en-US" dirty="0" err="1"/>
              <a:t>offreren</a:t>
            </a:r>
            <a:r>
              <a:rPr lang="en-US" dirty="0"/>
              <a:t>, </a:t>
            </a:r>
            <a:r>
              <a:rPr lang="en-US" dirty="0" err="1"/>
              <a:t>werkplanning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Begroten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nacalculeren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3A45BDC8-A2C5-4624-8064-6444914E5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Invoeren arbeidskosten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xmlns="" id="{821328DC-E96F-4CE1-8E4A-DA77EAB34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690" y="2561210"/>
            <a:ext cx="5075001" cy="3036542"/>
          </a:xfrm>
          <a:prstGeom prst="rect">
            <a:avLst/>
          </a:prstGeom>
        </p:spPr>
      </p:pic>
      <p:pic>
        <p:nvPicPr>
          <p:cNvPr id="7" name="Afbeelding 6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xmlns="" id="{4CB13901-985F-4906-9531-BF3272345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2573796"/>
            <a:ext cx="5262188" cy="303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83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6.3 </a:t>
            </a:r>
            <a:r>
              <a:rPr lang="en-US" dirty="0" err="1"/>
              <a:t>Gegevens</a:t>
            </a:r>
            <a:r>
              <a:rPr lang="en-US" dirty="0"/>
              <a:t> </a:t>
            </a:r>
            <a:r>
              <a:rPr lang="en-US" dirty="0" err="1"/>
              <a:t>invoeren</a:t>
            </a:r>
            <a:r>
              <a:rPr lang="en-US" dirty="0"/>
              <a:t> in Excel</a:t>
            </a: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1"/>
            <a:ext cx="3171092" cy="267188"/>
          </a:xfrm>
        </p:spPr>
        <p:txBody>
          <a:bodyPr/>
          <a:lstStyle/>
          <a:p>
            <a:r>
              <a:rPr lang="en-US" dirty="0" err="1"/>
              <a:t>Begroten</a:t>
            </a:r>
            <a:r>
              <a:rPr lang="en-US" dirty="0"/>
              <a:t>, </a:t>
            </a:r>
            <a:r>
              <a:rPr lang="en-US" dirty="0" err="1"/>
              <a:t>offreren</a:t>
            </a:r>
            <a:r>
              <a:rPr lang="en-US" dirty="0"/>
              <a:t>, </a:t>
            </a:r>
            <a:r>
              <a:rPr lang="en-US" dirty="0" err="1"/>
              <a:t>werkplanning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Begroten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nacalculeren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3A45BDC8-A2C5-4624-8064-6444914E5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Invoeren machinekosten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xmlns="" id="{793F97EB-34A2-4CB1-A9B5-BB2EE01BE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550" y="1348103"/>
            <a:ext cx="5422099" cy="491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64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6.3 </a:t>
            </a:r>
            <a:r>
              <a:rPr lang="en-US" dirty="0" err="1"/>
              <a:t>Gegevens</a:t>
            </a:r>
            <a:r>
              <a:rPr lang="en-US" dirty="0"/>
              <a:t> </a:t>
            </a:r>
            <a:r>
              <a:rPr lang="en-US" dirty="0" err="1"/>
              <a:t>invoeren</a:t>
            </a:r>
            <a:r>
              <a:rPr lang="en-US" dirty="0"/>
              <a:t> in Excel</a:t>
            </a: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1"/>
            <a:ext cx="3171092" cy="267188"/>
          </a:xfrm>
        </p:spPr>
        <p:txBody>
          <a:bodyPr/>
          <a:lstStyle/>
          <a:p>
            <a:r>
              <a:rPr lang="en-US" dirty="0" err="1"/>
              <a:t>Begroten</a:t>
            </a:r>
            <a:r>
              <a:rPr lang="en-US" dirty="0"/>
              <a:t>, </a:t>
            </a:r>
            <a:r>
              <a:rPr lang="en-US" dirty="0" err="1"/>
              <a:t>offreren</a:t>
            </a:r>
            <a:r>
              <a:rPr lang="en-US" dirty="0"/>
              <a:t>, </a:t>
            </a:r>
            <a:r>
              <a:rPr lang="en-US" dirty="0" err="1"/>
              <a:t>werkplanning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Begroten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nacalculeren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3A45BDC8-A2C5-4624-8064-6444914E5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Invoeren materiaalkosten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Afbeelding met schermafbeelding&#10;&#10;Beschrijving is gegenereerd met hoge betrouwbaarheid">
            <a:extLst>
              <a:ext uri="{FF2B5EF4-FFF2-40B4-BE49-F238E27FC236}">
                <a16:creationId xmlns:a16="http://schemas.microsoft.com/office/drawing/2014/main" xmlns="" id="{0F3053FA-8473-4F02-9610-8B83C012D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897" y="1825625"/>
            <a:ext cx="5753903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18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1600" dirty="0" smtClean="0">
            <a:solidFill>
              <a:srgbClr val="1F9BDE"/>
            </a:solidFill>
            <a:latin typeface="DIN Condense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Ontwikkelcentrum" id="{58AA8E0B-BC53-5947-8014-EFF79423B6D5}" vid="{65046F71-7F92-7648-9609-8E30722A779F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Ontwikkelcentrum</Template>
  <TotalTime>0</TotalTime>
  <Words>710</Words>
  <Application>Microsoft Office PowerPoint</Application>
  <PresentationFormat>Breedbeeld</PresentationFormat>
  <Paragraphs>133</Paragraphs>
  <Slides>17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25" baseType="lpstr">
      <vt:lpstr>Arial</vt:lpstr>
      <vt:lpstr>Avenir Book</vt:lpstr>
      <vt:lpstr>Calibri</vt:lpstr>
      <vt:lpstr>Calibri Light</vt:lpstr>
      <vt:lpstr>DIN Condensed</vt:lpstr>
      <vt:lpstr>Wingdings</vt:lpstr>
      <vt:lpstr>Office-thema</vt:lpstr>
      <vt:lpstr>Aangepast ontwerp</vt:lpstr>
      <vt:lpstr>Begroten, offreren, werkplanning maken</vt:lpstr>
      <vt:lpstr>6. Begroten en nacalculeren</vt:lpstr>
      <vt:lpstr>6.1 Oriëntatie</vt:lpstr>
      <vt:lpstr>6.2 Begroten met Excel</vt:lpstr>
      <vt:lpstr>6.3 Gegevens invoeren in Excel</vt:lpstr>
      <vt:lpstr>6.3 Gegevens invoeren in Excel</vt:lpstr>
      <vt:lpstr>6.3 Gegevens invoeren in Excel</vt:lpstr>
      <vt:lpstr>6.3 Gegevens invoeren in Excel</vt:lpstr>
      <vt:lpstr>6.3 Gegevens invoeren in Excel</vt:lpstr>
      <vt:lpstr>6.3 Gegevens invoeren in Excel</vt:lpstr>
      <vt:lpstr>6.3 Gegevens invoeren in Excel</vt:lpstr>
      <vt:lpstr>6.3 Gegevens invoeren in Excel</vt:lpstr>
      <vt:lpstr>6.3 Gegevens invoeren in Excel</vt:lpstr>
      <vt:lpstr>6.4 Bedrijfsregistratie en nacalculatie</vt:lpstr>
      <vt:lpstr>6.4 Bedrijfsregistratie en nacalculatie</vt:lpstr>
      <vt:lpstr>6.5 Samenvatting</vt:lpstr>
      <vt:lpstr>Stellingen</vt:lpstr>
    </vt:vector>
  </TitlesOfParts>
  <Company>Corporate Desktop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Marian Oskam</dc:creator>
  <cp:lastModifiedBy>Evelien Delhez</cp:lastModifiedBy>
  <cp:revision>64</cp:revision>
  <dcterms:created xsi:type="dcterms:W3CDTF">2018-01-29T13:04:35Z</dcterms:created>
  <dcterms:modified xsi:type="dcterms:W3CDTF">2018-11-06T10:00:14Z</dcterms:modified>
</cp:coreProperties>
</file>